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66" r:id="rId5"/>
    <p:sldId id="267" r:id="rId6"/>
    <p:sldId id="268"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862"/>
    <a:srgbClr val="89055D"/>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183098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381093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286408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202967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343379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312506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224763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96570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130127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137723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FC0A1-6F78-456C-BC57-6EA53C89AB8F}"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44AD5-5838-418C-82F4-DE2AC53C9DA4}" type="slidenum">
              <a:rPr lang="en-US" smtClean="0"/>
              <a:pPr/>
              <a:t>‹#›</a:t>
            </a:fld>
            <a:endParaRPr lang="en-US"/>
          </a:p>
        </p:txBody>
      </p:sp>
    </p:spTree>
    <p:extLst>
      <p:ext uri="{BB962C8B-B14F-4D97-AF65-F5344CB8AC3E}">
        <p14:creationId xmlns:p14="http://schemas.microsoft.com/office/powerpoint/2010/main" val="160697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FC0A1-6F78-456C-BC57-6EA53C89AB8F}" type="datetimeFigureOut">
              <a:rPr lang="en-US" smtClean="0"/>
              <a:pPr/>
              <a:t>12/13/2019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44AD5-5838-418C-82F4-DE2AC53C9DA4}" type="slidenum">
              <a:rPr lang="en-US" smtClean="0"/>
              <a:pPr/>
              <a:t>‹#›</a:t>
            </a:fld>
            <a:endParaRPr lang="en-US"/>
          </a:p>
        </p:txBody>
      </p:sp>
    </p:spTree>
    <p:extLst>
      <p:ext uri="{BB962C8B-B14F-4D97-AF65-F5344CB8AC3E}">
        <p14:creationId xmlns:p14="http://schemas.microsoft.com/office/powerpoint/2010/main" val="250175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142999"/>
          </a:xfrm>
        </p:spPr>
        <p:txBody>
          <a:bodyPr>
            <a:normAutofit/>
          </a:bodyPr>
          <a:lstStyle/>
          <a:p>
            <a:r>
              <a:rPr lang="en-US" sz="6000" dirty="0" smtClean="0">
                <a:solidFill>
                  <a:srgbClr val="FF0000"/>
                </a:solidFill>
                <a:latin typeface="Times New Roman" pitchFamily="18" charset="0"/>
                <a:cs typeface="Times New Roman" pitchFamily="18" charset="0"/>
              </a:rPr>
              <a:t>The Essay</a:t>
            </a:r>
            <a:endParaRPr lang="en-US" sz="60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3581400"/>
            <a:ext cx="7620000" cy="2743200"/>
          </a:xfrm>
        </p:spPr>
        <p:txBody>
          <a:bodyPr>
            <a:normAutofit/>
          </a:bodyPr>
          <a:lstStyle/>
          <a:p>
            <a:r>
              <a:rPr lang="en-US" sz="2800" dirty="0" err="1" smtClean="0">
                <a:solidFill>
                  <a:schemeClr val="accent1">
                    <a:lumMod val="50000"/>
                  </a:schemeClr>
                </a:solidFill>
                <a:latin typeface="Times New Roman" pitchFamily="18" charset="0"/>
                <a:cs typeface="Times New Roman" pitchFamily="18" charset="0"/>
              </a:rPr>
              <a:t>Dr</a:t>
            </a:r>
            <a:r>
              <a:rPr lang="en-US" sz="2800" dirty="0" smtClean="0">
                <a:solidFill>
                  <a:schemeClr val="accent1">
                    <a:lumMod val="50000"/>
                  </a:schemeClr>
                </a:solidFill>
                <a:latin typeface="Times New Roman" pitchFamily="18" charset="0"/>
                <a:cs typeface="Times New Roman" pitchFamily="18" charset="0"/>
              </a:rPr>
              <a:t> </a:t>
            </a:r>
            <a:r>
              <a:rPr lang="en-US" sz="2800" dirty="0" err="1" smtClean="0">
                <a:solidFill>
                  <a:schemeClr val="accent1">
                    <a:lumMod val="50000"/>
                  </a:schemeClr>
                </a:solidFill>
                <a:latin typeface="Times New Roman" pitchFamily="18" charset="0"/>
                <a:cs typeface="Times New Roman" pitchFamily="18" charset="0"/>
              </a:rPr>
              <a:t>Todkar</a:t>
            </a:r>
            <a:r>
              <a:rPr lang="en-US" sz="2800" dirty="0" smtClean="0">
                <a:solidFill>
                  <a:schemeClr val="accent1">
                    <a:lumMod val="50000"/>
                  </a:schemeClr>
                </a:solidFill>
                <a:latin typeface="Times New Roman" pitchFamily="18" charset="0"/>
                <a:cs typeface="Times New Roman" pitchFamily="18" charset="0"/>
              </a:rPr>
              <a:t> </a:t>
            </a:r>
            <a:r>
              <a:rPr lang="en-US" sz="2800" dirty="0" err="1" smtClean="0">
                <a:solidFill>
                  <a:schemeClr val="accent1">
                    <a:lumMod val="50000"/>
                  </a:schemeClr>
                </a:solidFill>
                <a:latin typeface="Times New Roman" pitchFamily="18" charset="0"/>
                <a:cs typeface="Times New Roman" pitchFamily="18" charset="0"/>
              </a:rPr>
              <a:t>Shrishialya</a:t>
            </a:r>
            <a:r>
              <a:rPr lang="en-US" sz="2800" dirty="0" smtClean="0">
                <a:solidFill>
                  <a:schemeClr val="accent1">
                    <a:lumMod val="50000"/>
                  </a:schemeClr>
                </a:solidFill>
                <a:latin typeface="Times New Roman" pitchFamily="18" charset="0"/>
                <a:cs typeface="Times New Roman" pitchFamily="18" charset="0"/>
              </a:rPr>
              <a:t> </a:t>
            </a:r>
            <a:r>
              <a:rPr lang="en-US" sz="2800" dirty="0" err="1" smtClean="0">
                <a:solidFill>
                  <a:schemeClr val="accent1">
                    <a:lumMod val="50000"/>
                  </a:schemeClr>
                </a:solidFill>
                <a:latin typeface="Times New Roman" pitchFamily="18" charset="0"/>
                <a:cs typeface="Times New Roman" pitchFamily="18" charset="0"/>
              </a:rPr>
              <a:t>Tukaram</a:t>
            </a:r>
            <a:endParaRPr lang="en-US" sz="2800" dirty="0" smtClean="0">
              <a:solidFill>
                <a:schemeClr val="accent1">
                  <a:lumMod val="50000"/>
                </a:schemeClr>
              </a:solidFill>
              <a:latin typeface="Times New Roman" pitchFamily="18" charset="0"/>
              <a:cs typeface="Times New Roman" pitchFamily="18" charset="0"/>
            </a:endParaRPr>
          </a:p>
          <a:p>
            <a:r>
              <a:rPr lang="en-US" sz="2800" dirty="0" smtClean="0">
                <a:solidFill>
                  <a:schemeClr val="accent1">
                    <a:lumMod val="50000"/>
                  </a:schemeClr>
                </a:solidFill>
                <a:latin typeface="Times New Roman" pitchFamily="18" charset="0"/>
                <a:cs typeface="Times New Roman" pitchFamily="18" charset="0"/>
              </a:rPr>
              <a:t>Assistant Professor</a:t>
            </a:r>
          </a:p>
          <a:p>
            <a:r>
              <a:rPr lang="en-US" sz="2800" dirty="0" smtClean="0">
                <a:solidFill>
                  <a:schemeClr val="accent1">
                    <a:lumMod val="50000"/>
                  </a:schemeClr>
                </a:solidFill>
                <a:latin typeface="Times New Roman" pitchFamily="18" charset="0"/>
                <a:cs typeface="Times New Roman" pitchFamily="18" charset="0"/>
              </a:rPr>
              <a:t>Dept. of English</a:t>
            </a:r>
          </a:p>
          <a:p>
            <a:r>
              <a:rPr lang="en-US" sz="2800" dirty="0" err="1" smtClean="0">
                <a:solidFill>
                  <a:schemeClr val="accent1">
                    <a:lumMod val="50000"/>
                  </a:schemeClr>
                </a:solidFill>
                <a:latin typeface="Times New Roman" pitchFamily="18" charset="0"/>
                <a:cs typeface="Times New Roman" pitchFamily="18" charset="0"/>
              </a:rPr>
              <a:t>Shri</a:t>
            </a:r>
            <a:r>
              <a:rPr lang="en-US" sz="2800" dirty="0" smtClean="0">
                <a:solidFill>
                  <a:schemeClr val="accent1">
                    <a:lumMod val="50000"/>
                  </a:schemeClr>
                </a:solidFill>
                <a:latin typeface="Times New Roman" pitchFamily="18" charset="0"/>
                <a:cs typeface="Times New Roman" pitchFamily="18" charset="0"/>
              </a:rPr>
              <a:t> </a:t>
            </a:r>
            <a:r>
              <a:rPr lang="en-US" sz="2800" dirty="0" err="1" smtClean="0">
                <a:solidFill>
                  <a:schemeClr val="accent1">
                    <a:lumMod val="50000"/>
                  </a:schemeClr>
                </a:solidFill>
                <a:latin typeface="Times New Roman" pitchFamily="18" charset="0"/>
                <a:cs typeface="Times New Roman" pitchFamily="18" charset="0"/>
              </a:rPr>
              <a:t>Chhatrapati</a:t>
            </a:r>
            <a:r>
              <a:rPr lang="en-US" sz="2800" dirty="0" smtClean="0">
                <a:solidFill>
                  <a:schemeClr val="accent1">
                    <a:lumMod val="50000"/>
                  </a:schemeClr>
                </a:solidFill>
                <a:latin typeface="Times New Roman" pitchFamily="18" charset="0"/>
                <a:cs typeface="Times New Roman" pitchFamily="18" charset="0"/>
              </a:rPr>
              <a:t> </a:t>
            </a:r>
            <a:r>
              <a:rPr lang="en-US" sz="2800" dirty="0" err="1" smtClean="0">
                <a:solidFill>
                  <a:schemeClr val="accent1">
                    <a:lumMod val="50000"/>
                  </a:schemeClr>
                </a:solidFill>
                <a:latin typeface="Times New Roman" pitchFamily="18" charset="0"/>
                <a:cs typeface="Times New Roman" pitchFamily="18" charset="0"/>
              </a:rPr>
              <a:t>Shivaji</a:t>
            </a:r>
            <a:r>
              <a:rPr lang="en-US" sz="2800" dirty="0" smtClean="0">
                <a:solidFill>
                  <a:schemeClr val="accent1">
                    <a:lumMod val="50000"/>
                  </a:schemeClr>
                </a:solidFill>
                <a:latin typeface="Times New Roman" pitchFamily="18" charset="0"/>
                <a:cs typeface="Times New Roman" pitchFamily="18" charset="0"/>
              </a:rPr>
              <a:t> College, Omerga</a:t>
            </a:r>
            <a:endParaRPr lang="en-US" sz="28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7852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C00000"/>
                </a:solidFill>
                <a:latin typeface="Times New Roman" pitchFamily="18" charset="0"/>
                <a:cs typeface="Times New Roman" pitchFamily="18" charset="0"/>
              </a:rPr>
              <a:t>Definition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solidFill>
                  <a:srgbClr val="002060"/>
                </a:solidFill>
                <a:latin typeface="Times New Roman" pitchFamily="18" charset="0"/>
                <a:cs typeface="Times New Roman" pitchFamily="18" charset="0"/>
              </a:rPr>
              <a:t>Dr. Johnson</a:t>
            </a:r>
          </a:p>
          <a:p>
            <a:pPr lvl="1" algn="just">
              <a:buNone/>
            </a:pPr>
            <a:r>
              <a:rPr lang="en-US" sz="2400" dirty="0" smtClean="0">
                <a:solidFill>
                  <a:srgbClr val="7030A0"/>
                </a:solidFill>
                <a:latin typeface="Times New Roman" pitchFamily="18" charset="0"/>
                <a:cs typeface="Times New Roman" pitchFamily="18" charset="0"/>
              </a:rPr>
              <a:t>	“a loose sally of the mind, an irregular, indigested piece, not a regular and orderly performance”</a:t>
            </a:r>
          </a:p>
          <a:p>
            <a:pPr algn="just">
              <a:buFont typeface="Wingdings" pitchFamily="2" charset="2"/>
              <a:buChar char="v"/>
            </a:pPr>
            <a:r>
              <a:rPr lang="en-US" sz="2800" dirty="0" smtClean="0">
                <a:solidFill>
                  <a:srgbClr val="002060"/>
                </a:solidFill>
                <a:latin typeface="Times New Roman" pitchFamily="18" charset="0"/>
                <a:cs typeface="Times New Roman" pitchFamily="18" charset="0"/>
              </a:rPr>
              <a:t>The Oxford English Dictionary</a:t>
            </a:r>
          </a:p>
          <a:p>
            <a:pPr algn="just">
              <a:buNone/>
            </a:pPr>
            <a:r>
              <a:rPr lang="en-US" sz="28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“a composition of moderate length of on any 	particular subject, or branch of a subject: originally 	implying want of finish, but now said of a composition 	more or less elaborate in style, though limited in range”</a:t>
            </a:r>
          </a:p>
          <a:p>
            <a:pPr lvl="1" algn="just">
              <a:buNone/>
            </a:pPr>
            <a:endParaRPr lang="en-US" sz="2400" dirty="0">
              <a:solidFill>
                <a:srgbClr val="7030A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Nature of Essay </a:t>
            </a:r>
            <a:endParaRPr lang="en-US" dirty="0">
              <a:solidFill>
                <a:srgbClr val="FF0000"/>
              </a:solidFill>
            </a:endParaRPr>
          </a:p>
        </p:txBody>
      </p:sp>
      <p:sp>
        <p:nvSpPr>
          <p:cNvPr id="4" name="Content Placeholder 3"/>
          <p:cNvSpPr>
            <a:spLocks noGrp="1"/>
          </p:cNvSpPr>
          <p:nvPr>
            <p:ph idx="1"/>
          </p:nvPr>
        </p:nvSpPr>
        <p:spPr/>
        <p:txBody>
          <a:bodyPr>
            <a:normAutofit/>
          </a:bodyPr>
          <a:lstStyle/>
          <a:p>
            <a:pPr>
              <a:buFont typeface="Wingdings" pitchFamily="2" charset="2"/>
              <a:buChar char="v"/>
            </a:pPr>
            <a:r>
              <a:rPr lang="en-US" dirty="0" smtClean="0">
                <a:solidFill>
                  <a:srgbClr val="7030A0"/>
                </a:solidFill>
                <a:latin typeface="Times New Roman" pitchFamily="18" charset="0"/>
                <a:cs typeface="Times New Roman" pitchFamily="18" charset="0"/>
              </a:rPr>
              <a:t> </a:t>
            </a:r>
            <a:r>
              <a:rPr lang="en-US" sz="2800" dirty="0" smtClean="0">
                <a:solidFill>
                  <a:srgbClr val="7030A0"/>
                </a:solidFill>
                <a:latin typeface="Times New Roman" pitchFamily="18" charset="0"/>
                <a:cs typeface="Times New Roman" pitchFamily="18" charset="0"/>
              </a:rPr>
              <a:t>The essay is more easily distinguished by its manner than by its matter.</a:t>
            </a:r>
          </a:p>
          <a:p>
            <a:pPr>
              <a:buFont typeface="Wingdings" pitchFamily="2" charset="2"/>
              <a:buChar char="v"/>
            </a:pPr>
            <a:r>
              <a:rPr lang="en-US" sz="2800" dirty="0" smtClean="0">
                <a:solidFill>
                  <a:srgbClr val="7030A0"/>
                </a:solidFill>
                <a:latin typeface="Times New Roman" pitchFamily="18" charset="0"/>
                <a:cs typeface="Times New Roman" pitchFamily="18" charset="0"/>
              </a:rPr>
              <a:t> The theme may be any department of human thought: it might be scientific or philosophic, historical or critical.</a:t>
            </a:r>
          </a:p>
          <a:p>
            <a:pPr>
              <a:buFont typeface="Wingdings" pitchFamily="2" charset="2"/>
              <a:buChar char="v"/>
            </a:pPr>
            <a:r>
              <a:rPr lang="en-US" sz="2800" dirty="0" smtClean="0">
                <a:solidFill>
                  <a:srgbClr val="7030A0"/>
                </a:solidFill>
                <a:latin typeface="Times New Roman" pitchFamily="18" charset="0"/>
                <a:cs typeface="Times New Roman" pitchFamily="18" charset="0"/>
              </a:rPr>
              <a:t> The looser sense, there are essays more strictly so called in which we do detect a special literary form.</a:t>
            </a:r>
          </a:p>
          <a:p>
            <a:pPr>
              <a:buFont typeface="Wingdings" pitchFamily="2" charset="2"/>
              <a:buChar char="v"/>
            </a:pPr>
            <a:r>
              <a:rPr lang="en-US" sz="2800" dirty="0" smtClean="0">
                <a:solidFill>
                  <a:srgbClr val="7030A0"/>
                </a:solidFill>
                <a:latin typeface="Times New Roman" pitchFamily="18" charset="0"/>
                <a:cs typeface="Times New Roman" pitchFamily="18" charset="0"/>
              </a:rPr>
              <a:t> It belongs to the literature of self-expression</a:t>
            </a:r>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1166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Origin of Essay</a:t>
            </a:r>
            <a:endParaRPr lang="en-US" dirty="0">
              <a:solidFill>
                <a:srgbClr val="C00000"/>
              </a:solidFill>
            </a:endParaRPr>
          </a:p>
        </p:txBody>
      </p:sp>
      <p:sp>
        <p:nvSpPr>
          <p:cNvPr id="4" name="Content Placeholder 3"/>
          <p:cNvSpPr>
            <a:spLocks noGrp="1"/>
          </p:cNvSpPr>
          <p:nvPr>
            <p:ph idx="1"/>
          </p:nvPr>
        </p:nvSpPr>
        <p:spPr/>
        <p:txBody>
          <a:bodyPr/>
          <a:lstStyle/>
          <a:p>
            <a:pPr>
              <a:buFont typeface="Wingdings" pitchFamily="2" charset="2"/>
              <a:buChar char="v"/>
            </a:pPr>
            <a:r>
              <a:rPr lang="en-US" dirty="0" smtClean="0">
                <a:solidFill>
                  <a:srgbClr val="7030A0"/>
                </a:solidFill>
              </a:rPr>
              <a:t> The origin of the Essay has sometimes been attributed to the Roman writers Cicero and Seneca.</a:t>
            </a:r>
          </a:p>
          <a:p>
            <a:pPr>
              <a:buFont typeface="Wingdings" pitchFamily="2" charset="2"/>
              <a:buChar char="v"/>
            </a:pPr>
            <a:r>
              <a:rPr lang="en-US" dirty="0" smtClean="0">
                <a:solidFill>
                  <a:srgbClr val="7030A0"/>
                </a:solidFill>
              </a:rPr>
              <a:t> for the intimate personal essay however, as a systematic art form, we are indebted to Montaigne.</a:t>
            </a:r>
          </a:p>
          <a:p>
            <a:pPr>
              <a:buNone/>
            </a:pPr>
            <a:endParaRPr lang="en-US"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anose="02020603050405020304" pitchFamily="18" charset="0"/>
                <a:cs typeface="Times New Roman" panose="02020603050405020304" pitchFamily="18" charset="0"/>
              </a:rPr>
              <a:t>Types of Essay</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normAutofit fontScale="55000" lnSpcReduction="20000"/>
          </a:bodyPr>
          <a:lstStyle/>
          <a:p>
            <a:pPr marL="514350" indent="-514350">
              <a:buNone/>
            </a:pPr>
            <a:r>
              <a:rPr lang="en-US" dirty="0" smtClean="0">
                <a:solidFill>
                  <a:srgbClr val="89055D"/>
                </a:solidFill>
                <a:latin typeface="Times New Roman" panose="02020603050405020304" pitchFamily="18" charset="0"/>
                <a:cs typeface="Times New Roman" panose="02020603050405020304" pitchFamily="18" charset="0"/>
              </a:rPr>
              <a:t>1. </a:t>
            </a:r>
            <a:r>
              <a:rPr lang="en-US" sz="3300" dirty="0" smtClean="0">
                <a:solidFill>
                  <a:srgbClr val="89055D"/>
                </a:solidFill>
                <a:latin typeface="Times New Roman" pitchFamily="18" charset="0"/>
                <a:cs typeface="Times New Roman" pitchFamily="18" charset="0"/>
              </a:rPr>
              <a:t>The Aphoristic Essay</a:t>
            </a:r>
          </a:p>
          <a:p>
            <a:pPr marL="514350" indent="-514350">
              <a:buNone/>
            </a:pPr>
            <a:r>
              <a:rPr lang="en-US" sz="3300" dirty="0" smtClean="0">
                <a:latin typeface="Times New Roman" pitchFamily="18" charset="0"/>
                <a:cs typeface="Times New Roman" pitchFamily="18" charset="0"/>
              </a:rPr>
              <a:t>	</a:t>
            </a:r>
            <a:r>
              <a:rPr lang="en-US" sz="3300" dirty="0" smtClean="0">
                <a:solidFill>
                  <a:srgbClr val="002060"/>
                </a:solidFill>
                <a:latin typeface="Times New Roman" pitchFamily="18" charset="0"/>
                <a:cs typeface="Times New Roman" pitchFamily="18" charset="0"/>
              </a:rPr>
              <a:t>Bacon followed a different line from Montaigne whose aim was self revelation, and who was the father of the subjective or the personal essay. Bacon gave it an objective or impersonal turn.</a:t>
            </a:r>
          </a:p>
          <a:p>
            <a:pPr marL="514350" indent="-514350">
              <a:buNone/>
            </a:pPr>
            <a:r>
              <a:rPr lang="en-US" sz="3300" dirty="0" smtClean="0">
                <a:solidFill>
                  <a:srgbClr val="89055D"/>
                </a:solidFill>
                <a:latin typeface="Times New Roman" pitchFamily="18" charset="0"/>
                <a:cs typeface="Times New Roman" pitchFamily="18" charset="0"/>
              </a:rPr>
              <a:t>2. The Character Writers</a:t>
            </a:r>
          </a:p>
          <a:p>
            <a:pPr marL="514350" indent="-514350">
              <a:buNone/>
            </a:pPr>
            <a:r>
              <a:rPr lang="en-US" sz="3300" dirty="0" smtClean="0">
                <a:latin typeface="Times New Roman" pitchFamily="18" charset="0"/>
                <a:cs typeface="Times New Roman" pitchFamily="18" charset="0"/>
              </a:rPr>
              <a:t>	</a:t>
            </a:r>
            <a:r>
              <a:rPr lang="en-US" sz="3300" dirty="0" smtClean="0">
                <a:solidFill>
                  <a:srgbClr val="002060"/>
                </a:solidFill>
                <a:latin typeface="Times New Roman" pitchFamily="18" charset="0"/>
                <a:cs typeface="Times New Roman" pitchFamily="18" charset="0"/>
              </a:rPr>
              <a:t>In the earlier part of the 17</a:t>
            </a:r>
            <a:r>
              <a:rPr lang="en-US" sz="3300" baseline="30000" dirty="0" smtClean="0">
                <a:solidFill>
                  <a:srgbClr val="002060"/>
                </a:solidFill>
                <a:latin typeface="Times New Roman" pitchFamily="18" charset="0"/>
                <a:cs typeface="Times New Roman" pitchFamily="18" charset="0"/>
              </a:rPr>
              <a:t>th</a:t>
            </a:r>
            <a:r>
              <a:rPr lang="en-US" sz="3300" dirty="0" smtClean="0">
                <a:solidFill>
                  <a:srgbClr val="002060"/>
                </a:solidFill>
                <a:latin typeface="Times New Roman" pitchFamily="18" charset="0"/>
                <a:cs typeface="Times New Roman" pitchFamily="18" charset="0"/>
              </a:rPr>
              <a:t> century the Essay took the form of character-sketches.</a:t>
            </a:r>
          </a:p>
          <a:p>
            <a:pPr marL="514350" indent="-514350">
              <a:buNone/>
            </a:pPr>
            <a:r>
              <a:rPr lang="en-US" sz="3300" dirty="0" smtClean="0">
                <a:solidFill>
                  <a:srgbClr val="89055D"/>
                </a:solidFill>
                <a:latin typeface="Times New Roman" pitchFamily="18" charset="0"/>
                <a:cs typeface="Times New Roman" pitchFamily="18" charset="0"/>
              </a:rPr>
              <a:t>3. The Critical Essay</a:t>
            </a:r>
          </a:p>
          <a:p>
            <a:pPr marL="514350" indent="-514350">
              <a:buNone/>
            </a:pPr>
            <a:r>
              <a:rPr lang="en-US" sz="3300" dirty="0" smtClean="0">
                <a:latin typeface="Times New Roman" pitchFamily="18" charset="0"/>
                <a:cs typeface="Times New Roman" pitchFamily="18" charset="0"/>
              </a:rPr>
              <a:t>	</a:t>
            </a:r>
            <a:r>
              <a:rPr lang="en-US" sz="3300" dirty="0" smtClean="0">
                <a:solidFill>
                  <a:srgbClr val="002060"/>
                </a:solidFill>
                <a:latin typeface="Times New Roman" pitchFamily="18" charset="0"/>
                <a:cs typeface="Times New Roman" pitchFamily="18" charset="0"/>
              </a:rPr>
              <a:t>During the Restoration period, Dryden introduced a new variety called the critical essay.</a:t>
            </a:r>
          </a:p>
          <a:p>
            <a:pPr marL="514350" indent="-514350">
              <a:buNone/>
            </a:pPr>
            <a:r>
              <a:rPr lang="en-US" sz="3300" dirty="0" smtClean="0">
                <a:solidFill>
                  <a:srgbClr val="860862"/>
                </a:solidFill>
                <a:latin typeface="Times New Roman" pitchFamily="18" charset="0"/>
                <a:cs typeface="Times New Roman" pitchFamily="18" charset="0"/>
              </a:rPr>
              <a:t>4. The Periodical and Social Essay</a:t>
            </a:r>
          </a:p>
          <a:p>
            <a:pPr marL="514350" indent="-514350">
              <a:buNone/>
            </a:pPr>
            <a:r>
              <a:rPr lang="en-US" sz="3300" dirty="0" smtClean="0">
                <a:latin typeface="Times New Roman" pitchFamily="18" charset="0"/>
                <a:cs typeface="Times New Roman" pitchFamily="18" charset="0"/>
              </a:rPr>
              <a:t>	</a:t>
            </a:r>
            <a:r>
              <a:rPr lang="en-US" sz="3300" dirty="0" smtClean="0">
                <a:solidFill>
                  <a:srgbClr val="002060"/>
                </a:solidFill>
                <a:latin typeface="Times New Roman" pitchFamily="18" charset="0"/>
                <a:cs typeface="Times New Roman" pitchFamily="18" charset="0"/>
              </a:rPr>
              <a:t>With the rise of journalism at the beginning of the 18</a:t>
            </a:r>
            <a:r>
              <a:rPr lang="en-US" sz="3300" baseline="30000" dirty="0" smtClean="0">
                <a:solidFill>
                  <a:srgbClr val="002060"/>
                </a:solidFill>
                <a:latin typeface="Times New Roman" pitchFamily="18" charset="0"/>
                <a:cs typeface="Times New Roman" pitchFamily="18" charset="0"/>
              </a:rPr>
              <a:t>th</a:t>
            </a:r>
            <a:r>
              <a:rPr lang="en-US" sz="3300" dirty="0" smtClean="0">
                <a:solidFill>
                  <a:srgbClr val="002060"/>
                </a:solidFill>
                <a:latin typeface="Times New Roman" pitchFamily="18" charset="0"/>
                <a:cs typeface="Times New Roman" pitchFamily="18" charset="0"/>
              </a:rPr>
              <a:t> century, the Essay began to appear in periodicals, deriving abundant material from the manners of the time.</a:t>
            </a:r>
          </a:p>
          <a:p>
            <a:pPr marL="514350" indent="-514350">
              <a:buNone/>
            </a:pPr>
            <a:r>
              <a:rPr lang="en-US" sz="3300" dirty="0" smtClean="0">
                <a:solidFill>
                  <a:srgbClr val="002060"/>
                </a:solidFill>
                <a:latin typeface="Times New Roman" pitchFamily="18" charset="0"/>
                <a:cs typeface="Times New Roman" pitchFamily="18" charset="0"/>
              </a:rPr>
              <a:t>	For the first time in its history, the Essay was employed to serve a distinctly social purpose.</a:t>
            </a:r>
          </a:p>
          <a:p>
            <a:pPr marL="514350" indent="-514350">
              <a:buNone/>
            </a:pPr>
            <a:r>
              <a:rPr lang="en-US" sz="3300" dirty="0" smtClean="0">
                <a:solidFill>
                  <a:srgbClr val="002060"/>
                </a:solidFill>
                <a:latin typeface="Times New Roman" pitchFamily="18" charset="0"/>
                <a:cs typeface="Times New Roman" pitchFamily="18" charset="0"/>
              </a:rPr>
              <a:t>	The Periodical Essay was equally adapted for literary criticism and delineation of character.  </a:t>
            </a:r>
          </a:p>
          <a:p>
            <a:pPr marL="514350" indent="-514350">
              <a:buAutoNum type="arabicPeriod" startAt="6"/>
            </a:pPr>
            <a:endParaRPr lang="en-US" sz="3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pPr marL="0" indent="0">
              <a:buNone/>
            </a:pPr>
            <a:endParaRPr lang="en-US" dirty="0"/>
          </a:p>
        </p:txBody>
      </p:sp>
      <p:sp>
        <p:nvSpPr>
          <p:cNvPr id="5" name="Rectangle 4"/>
          <p:cNvSpPr/>
          <p:nvPr/>
        </p:nvSpPr>
        <p:spPr>
          <a:xfrm>
            <a:off x="457200" y="2133600"/>
            <a:ext cx="8229600" cy="3785652"/>
          </a:xfrm>
          <a:prstGeom prst="rect">
            <a:avLst/>
          </a:prstGeom>
        </p:spPr>
        <p:txBody>
          <a:bodyPr wrap="square">
            <a:spAutoFit/>
          </a:bodyPr>
          <a:lstStyle/>
          <a:p>
            <a:pPr marL="514350" indent="-514350">
              <a:buNone/>
            </a:pPr>
            <a:r>
              <a:rPr lang="en-US" sz="2000" dirty="0" smtClean="0">
                <a:solidFill>
                  <a:srgbClr val="89055D"/>
                </a:solidFill>
                <a:latin typeface="Times New Roman" pitchFamily="18" charset="0"/>
                <a:cs typeface="Times New Roman" pitchFamily="18" charset="0"/>
              </a:rPr>
              <a:t>5. The Reviewers</a:t>
            </a:r>
          </a:p>
          <a:p>
            <a:pPr marL="514350" indent="-514350">
              <a:buNone/>
            </a:pPr>
            <a:r>
              <a:rPr lang="en-US" sz="2000" dirty="0" smtClean="0">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At the beginning of the 19</a:t>
            </a:r>
            <a:r>
              <a:rPr lang="en-US" sz="2000" baseline="30000" dirty="0" smtClean="0">
                <a:solidFill>
                  <a:srgbClr val="002060"/>
                </a:solidFill>
                <a:latin typeface="Times New Roman" pitchFamily="18" charset="0"/>
                <a:cs typeface="Times New Roman" pitchFamily="18" charset="0"/>
              </a:rPr>
              <a:t>th</a:t>
            </a:r>
            <a:r>
              <a:rPr lang="en-US" sz="2000" dirty="0" smtClean="0">
                <a:solidFill>
                  <a:srgbClr val="002060"/>
                </a:solidFill>
                <a:latin typeface="Times New Roman" pitchFamily="18" charset="0"/>
                <a:cs typeface="Times New Roman" pitchFamily="18" charset="0"/>
              </a:rPr>
              <a:t> century the periodical newspaper gave place, as regards its literary features. To the critical journal, commonly called the review.</a:t>
            </a:r>
          </a:p>
          <a:p>
            <a:pPr marL="514350" indent="-514350">
              <a:buNone/>
            </a:pPr>
            <a:r>
              <a:rPr lang="en-US" sz="2000" dirty="0" smtClean="0">
                <a:solidFill>
                  <a:srgbClr val="89055D"/>
                </a:solidFill>
                <a:latin typeface="Times New Roman" pitchFamily="18" charset="0"/>
                <a:cs typeface="Times New Roman" pitchFamily="18" charset="0"/>
              </a:rPr>
              <a:t>6. The Personal Essay</a:t>
            </a:r>
          </a:p>
          <a:p>
            <a:pPr marL="514350" indent="-514350">
              <a:buNone/>
            </a:pPr>
            <a:r>
              <a:rPr lang="en-US" sz="2000" dirty="0" smtClean="0">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During the 19</a:t>
            </a:r>
            <a:r>
              <a:rPr lang="en-US" sz="2000" baseline="30000" dirty="0" smtClean="0">
                <a:solidFill>
                  <a:srgbClr val="002060"/>
                </a:solidFill>
                <a:latin typeface="Times New Roman" pitchFamily="18" charset="0"/>
                <a:cs typeface="Times New Roman" pitchFamily="18" charset="0"/>
              </a:rPr>
              <a:t>th</a:t>
            </a:r>
            <a:r>
              <a:rPr lang="en-US" sz="2000" dirty="0" smtClean="0">
                <a:solidFill>
                  <a:srgbClr val="002060"/>
                </a:solidFill>
                <a:latin typeface="Times New Roman" pitchFamily="18" charset="0"/>
                <a:cs typeface="Times New Roman" pitchFamily="18" charset="0"/>
              </a:rPr>
              <a:t> century a long line of notable writers used the essay, as </a:t>
            </a:r>
            <a:r>
              <a:rPr lang="en-US" sz="2000" dirty="0" err="1" smtClean="0">
                <a:solidFill>
                  <a:srgbClr val="002060"/>
                </a:solidFill>
                <a:latin typeface="Times New Roman" pitchFamily="18" charset="0"/>
                <a:cs typeface="Times New Roman" pitchFamily="18" charset="0"/>
              </a:rPr>
              <a:t>Montaign</a:t>
            </a:r>
            <a:r>
              <a:rPr lang="en-US" sz="2000" dirty="0" smtClean="0">
                <a:solidFill>
                  <a:srgbClr val="002060"/>
                </a:solidFill>
                <a:latin typeface="Times New Roman" pitchFamily="18" charset="0"/>
                <a:cs typeface="Times New Roman" pitchFamily="18" charset="0"/>
              </a:rPr>
              <a:t> had done, to reveal and  exploit their own personality.</a:t>
            </a:r>
          </a:p>
          <a:p>
            <a:pPr marL="514350" indent="-514350">
              <a:buNone/>
            </a:pPr>
            <a:r>
              <a:rPr lang="en-US" sz="2000" dirty="0" smtClean="0">
                <a:solidFill>
                  <a:srgbClr val="89055D"/>
                </a:solidFill>
                <a:latin typeface="Times New Roman" pitchFamily="18" charset="0"/>
                <a:cs typeface="Times New Roman" pitchFamily="18" charset="0"/>
              </a:rPr>
              <a:t>7. Recent Times</a:t>
            </a:r>
          </a:p>
          <a:p>
            <a:pPr marL="514350" indent="-514350">
              <a:buNone/>
            </a:pPr>
            <a:r>
              <a:rPr lang="en-US" sz="2000" dirty="0" smtClean="0">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The innumerable daily papers and weekly and monthly periodicals of our own time afford almost unlimited scope for the essayist. Many of the contributions we usually call “articles” could equally well be described as essay 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endParaRPr lang="en-US" sz="7200" dirty="0" smtClean="0">
              <a:latin typeface="Times New Roman" pitchFamily="18" charset="0"/>
              <a:cs typeface="Times New Roman" pitchFamily="18" charset="0"/>
            </a:endParaRPr>
          </a:p>
          <a:p>
            <a:endParaRPr lang="en-US" sz="7200" dirty="0">
              <a:latin typeface="Times New Roman" pitchFamily="18" charset="0"/>
              <a:cs typeface="Times New Roman" pitchFamily="18" charset="0"/>
            </a:endParaRPr>
          </a:p>
          <a:p>
            <a:endParaRPr lang="en-US" sz="7200" dirty="0" smtClean="0">
              <a:latin typeface="Times New Roman" pitchFamily="18" charset="0"/>
              <a:cs typeface="Times New Roman" pitchFamily="18" charset="0"/>
            </a:endParaRPr>
          </a:p>
          <a:p>
            <a:pPr marL="0" indent="0">
              <a:buNone/>
            </a:pPr>
            <a:r>
              <a:rPr lang="en-US" sz="7200" dirty="0" smtClean="0">
                <a:latin typeface="Times New Roman" pitchFamily="18" charset="0"/>
                <a:cs typeface="Times New Roman" pitchFamily="18" charset="0"/>
              </a:rPr>
              <a:t>        </a:t>
            </a:r>
            <a:r>
              <a:rPr lang="en-US" sz="7200" b="1" dirty="0" smtClean="0">
                <a:solidFill>
                  <a:srgbClr val="FF7C80"/>
                </a:solidFill>
                <a:latin typeface="Times New Roman" pitchFamily="18" charset="0"/>
                <a:cs typeface="Times New Roman" pitchFamily="18" charset="0"/>
              </a:rPr>
              <a:t>Thank You</a:t>
            </a:r>
          </a:p>
          <a:p>
            <a:endParaRPr lang="en-US" dirty="0"/>
          </a:p>
        </p:txBody>
      </p:sp>
      <p:pic>
        <p:nvPicPr>
          <p:cNvPr id="5123" name="Picture 3" descr="F:\Drive\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605226"/>
            <a:ext cx="4114800" cy="273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819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148</Words>
  <Application>Microsoft Office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The Essay</vt:lpstr>
      <vt:lpstr>Definition</vt:lpstr>
      <vt:lpstr>Nature of Essay </vt:lpstr>
      <vt:lpstr>Origin of Essay</vt:lpstr>
      <vt:lpstr>Types of Essay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LANG_LAB2</dc:creator>
  <cp:lastModifiedBy>NAAC Office</cp:lastModifiedBy>
  <cp:revision>58</cp:revision>
  <dcterms:created xsi:type="dcterms:W3CDTF">2019-12-09T04:48:35Z</dcterms:created>
  <dcterms:modified xsi:type="dcterms:W3CDTF">2019-12-13T10:53:36Z</dcterms:modified>
</cp:coreProperties>
</file>